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820" autoAdjust="0"/>
    <p:restoredTop sz="94660"/>
  </p:normalViewPr>
  <p:slideViewPr>
    <p:cSldViewPr snapToGrid="0">
      <p:cViewPr varScale="1">
        <p:scale>
          <a:sx n="61" d="100"/>
          <a:sy n="61" d="100"/>
        </p:scale>
        <p:origin x="3115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56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1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95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47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81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61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80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4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32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43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1D43-FEB0-4C1D-84BF-6C143C16A149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E8CE9-AAF4-4F6D-8986-D77211404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48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37821" y="294658"/>
            <a:ext cx="3116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壱岐市</a:t>
            </a:r>
            <a:r>
              <a:rPr kumimoji="1"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SDGs</a:t>
            </a:r>
            <a:r>
              <a:rPr kumimoji="1"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達成に</a:t>
            </a:r>
            <a:r>
              <a:rPr kumimoji="1"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向けた宣言書</a:t>
            </a:r>
            <a:endParaRPr kumimoji="1" lang="ja-JP" altLang="en-US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537174" y="2487342"/>
            <a:ext cx="5987729" cy="1369479"/>
            <a:chOff x="537174" y="2431462"/>
            <a:chExt cx="5987729" cy="1369479"/>
          </a:xfrm>
        </p:grpSpPr>
        <p:sp>
          <p:nvSpPr>
            <p:cNvPr id="286" name="テキスト ボックス 285"/>
            <p:cNvSpPr txBox="1"/>
            <p:nvPr/>
          </p:nvSpPr>
          <p:spPr>
            <a:xfrm>
              <a:off x="537174" y="2431462"/>
              <a:ext cx="30529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業種</a:t>
              </a: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579621" y="2693293"/>
              <a:ext cx="5945282" cy="215444"/>
              <a:chOff x="579621" y="2693293"/>
              <a:chExt cx="5945282" cy="215444"/>
            </a:xfrm>
          </p:grpSpPr>
          <p:grpSp>
            <p:nvGrpSpPr>
              <p:cNvPr id="64" name="グループ化 63"/>
              <p:cNvGrpSpPr/>
              <p:nvPr/>
            </p:nvGrpSpPr>
            <p:grpSpPr>
              <a:xfrm>
                <a:off x="579621" y="2693293"/>
                <a:ext cx="1250934" cy="215444"/>
                <a:chOff x="472275" y="8227486"/>
                <a:chExt cx="1250934" cy="215444"/>
              </a:xfrm>
            </p:grpSpPr>
            <p:sp>
              <p:nvSpPr>
                <p:cNvPr id="287" name="正方形/長方形 286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295" name="テキスト ボックス 294"/>
                <p:cNvSpPr txBox="1"/>
                <p:nvPr/>
              </p:nvSpPr>
              <p:spPr>
                <a:xfrm>
                  <a:off x="619473" y="8227486"/>
                  <a:ext cx="1103736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社団</a:t>
                  </a:r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法人・財団法人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296" name="グループ化 295"/>
              <p:cNvGrpSpPr/>
              <p:nvPr/>
            </p:nvGrpSpPr>
            <p:grpSpPr>
              <a:xfrm>
                <a:off x="1863205" y="2693293"/>
                <a:ext cx="797535" cy="215444"/>
                <a:chOff x="472275" y="8227486"/>
                <a:chExt cx="797535" cy="215444"/>
              </a:xfrm>
            </p:grpSpPr>
            <p:sp>
              <p:nvSpPr>
                <p:cNvPr id="297" name="正方形/長方形 296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298" name="テキスト ボックス 297"/>
                <p:cNvSpPr txBox="1"/>
                <p:nvPr/>
              </p:nvSpPr>
              <p:spPr>
                <a:xfrm>
                  <a:off x="619474" y="8227486"/>
                  <a:ext cx="650336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NPO</a:t>
                  </a:r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・</a:t>
                  </a:r>
                  <a:r>
                    <a:rPr kumimoji="1" lang="en-US" altLang="ja-JP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NGO</a:t>
                  </a:r>
                </a:p>
              </p:txBody>
            </p:sp>
          </p:grpSp>
          <p:grpSp>
            <p:nvGrpSpPr>
              <p:cNvPr id="299" name="グループ化 298"/>
              <p:cNvGrpSpPr/>
              <p:nvPr/>
            </p:nvGrpSpPr>
            <p:grpSpPr>
              <a:xfrm>
                <a:off x="2693390" y="2693293"/>
                <a:ext cx="1651966" cy="215444"/>
                <a:chOff x="472275" y="8227486"/>
                <a:chExt cx="1651966" cy="215444"/>
              </a:xfrm>
            </p:grpSpPr>
            <p:sp>
              <p:nvSpPr>
                <p:cNvPr id="300" name="正方形/長方形 299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01" name="テキスト ボックス 300"/>
                <p:cNvSpPr txBox="1"/>
                <p:nvPr/>
              </p:nvSpPr>
              <p:spPr>
                <a:xfrm>
                  <a:off x="619473" y="8227486"/>
                  <a:ext cx="1504768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大学・教育機関・研究機関等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02" name="グループ化 301"/>
              <p:cNvGrpSpPr/>
              <p:nvPr/>
            </p:nvGrpSpPr>
            <p:grpSpPr>
              <a:xfrm>
                <a:off x="4378006" y="2693293"/>
                <a:ext cx="1573233" cy="215444"/>
                <a:chOff x="472275" y="8227486"/>
                <a:chExt cx="1573233" cy="215444"/>
              </a:xfrm>
            </p:grpSpPr>
            <p:sp>
              <p:nvSpPr>
                <p:cNvPr id="303" name="正方形/長方形 302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04" name="テキスト ボックス 303"/>
                <p:cNvSpPr txBox="1"/>
                <p:nvPr/>
              </p:nvSpPr>
              <p:spPr>
                <a:xfrm>
                  <a:off x="619473" y="8227486"/>
                  <a:ext cx="1426035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農業・林業・狩猟業・漁業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5983890" y="2693293"/>
                <a:ext cx="541013" cy="215444"/>
                <a:chOff x="472275" y="8227486"/>
                <a:chExt cx="541013" cy="215444"/>
              </a:xfrm>
            </p:grpSpPr>
            <p:sp>
              <p:nvSpPr>
                <p:cNvPr id="306" name="正方形/長方形 305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07" name="テキスト ボックス 306"/>
                <p:cNvSpPr txBox="1"/>
                <p:nvPr/>
              </p:nvSpPr>
              <p:spPr>
                <a:xfrm>
                  <a:off x="619473" y="8227486"/>
                  <a:ext cx="393815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鉱業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</p:grpSp>
        <p:grpSp>
          <p:nvGrpSpPr>
            <p:cNvPr id="8" name="グループ化 7"/>
            <p:cNvGrpSpPr/>
            <p:nvPr/>
          </p:nvGrpSpPr>
          <p:grpSpPr>
            <a:xfrm>
              <a:off x="579621" y="2990694"/>
              <a:ext cx="5718268" cy="215444"/>
              <a:chOff x="579621" y="2990694"/>
              <a:chExt cx="5718268" cy="215444"/>
            </a:xfrm>
          </p:grpSpPr>
          <p:grpSp>
            <p:nvGrpSpPr>
              <p:cNvPr id="308" name="グループ化 307"/>
              <p:cNvGrpSpPr/>
              <p:nvPr/>
            </p:nvGrpSpPr>
            <p:grpSpPr>
              <a:xfrm>
                <a:off x="579621" y="2990694"/>
                <a:ext cx="706830" cy="215444"/>
                <a:chOff x="472275" y="8227486"/>
                <a:chExt cx="706830" cy="215444"/>
              </a:xfrm>
            </p:grpSpPr>
            <p:sp>
              <p:nvSpPr>
                <p:cNvPr id="309" name="正方形/長方形 308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10" name="テキスト ボックス 309"/>
                <p:cNvSpPr txBox="1"/>
                <p:nvPr/>
              </p:nvSpPr>
              <p:spPr>
                <a:xfrm>
                  <a:off x="619473" y="8227486"/>
                  <a:ext cx="559632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建設業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11" name="グループ化 310"/>
              <p:cNvGrpSpPr/>
              <p:nvPr/>
            </p:nvGrpSpPr>
            <p:grpSpPr>
              <a:xfrm>
                <a:off x="1290374" y="2990694"/>
                <a:ext cx="635167" cy="215444"/>
                <a:chOff x="472275" y="8227486"/>
                <a:chExt cx="635167" cy="215444"/>
              </a:xfrm>
            </p:grpSpPr>
            <p:sp>
              <p:nvSpPr>
                <p:cNvPr id="312" name="正方形/長方形 311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13" name="テキスト ボックス 312"/>
                <p:cNvSpPr txBox="1"/>
                <p:nvPr/>
              </p:nvSpPr>
              <p:spPr>
                <a:xfrm>
                  <a:off x="619474" y="8227486"/>
                  <a:ext cx="487968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製造業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14" name="グループ化 313"/>
              <p:cNvGrpSpPr/>
              <p:nvPr/>
            </p:nvGrpSpPr>
            <p:grpSpPr>
              <a:xfrm>
                <a:off x="1929464" y="2990694"/>
                <a:ext cx="1367837" cy="215444"/>
                <a:chOff x="472275" y="8227486"/>
                <a:chExt cx="1367837" cy="215444"/>
              </a:xfrm>
            </p:grpSpPr>
            <p:sp>
              <p:nvSpPr>
                <p:cNvPr id="315" name="正方形/長方形 314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16" name="テキスト ボックス 315"/>
                <p:cNvSpPr txBox="1"/>
                <p:nvPr/>
              </p:nvSpPr>
              <p:spPr>
                <a:xfrm>
                  <a:off x="619473" y="8227486"/>
                  <a:ext cx="1220639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宿泊・飲食サービス業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17" name="グループ化 316"/>
              <p:cNvGrpSpPr/>
              <p:nvPr/>
            </p:nvGrpSpPr>
            <p:grpSpPr>
              <a:xfrm>
                <a:off x="3301224" y="2990694"/>
                <a:ext cx="1252947" cy="215444"/>
                <a:chOff x="472275" y="8227486"/>
                <a:chExt cx="1252947" cy="215444"/>
              </a:xfrm>
            </p:grpSpPr>
            <p:sp>
              <p:nvSpPr>
                <p:cNvPr id="318" name="正方形/長方形 317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19" name="テキスト ボックス 318"/>
                <p:cNvSpPr txBox="1"/>
                <p:nvPr/>
              </p:nvSpPr>
              <p:spPr>
                <a:xfrm>
                  <a:off x="619474" y="8227486"/>
                  <a:ext cx="1105748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卸売・小売、飲食店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20" name="グループ化 319"/>
              <p:cNvGrpSpPr/>
              <p:nvPr/>
            </p:nvGrpSpPr>
            <p:grpSpPr>
              <a:xfrm>
                <a:off x="4558094" y="2990694"/>
                <a:ext cx="973103" cy="215444"/>
                <a:chOff x="472275" y="8227486"/>
                <a:chExt cx="973103" cy="215444"/>
              </a:xfrm>
            </p:grpSpPr>
            <p:sp>
              <p:nvSpPr>
                <p:cNvPr id="321" name="正方形/長方形 320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22" name="テキスト ボックス 321"/>
                <p:cNvSpPr txBox="1"/>
                <p:nvPr/>
              </p:nvSpPr>
              <p:spPr>
                <a:xfrm>
                  <a:off x="619473" y="8227486"/>
                  <a:ext cx="825905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金融・保険業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23" name="グループ化 322"/>
              <p:cNvGrpSpPr/>
              <p:nvPr/>
            </p:nvGrpSpPr>
            <p:grpSpPr>
              <a:xfrm>
                <a:off x="5535121" y="2990694"/>
                <a:ext cx="762768" cy="215444"/>
                <a:chOff x="472275" y="8227486"/>
                <a:chExt cx="762768" cy="215444"/>
              </a:xfrm>
            </p:grpSpPr>
            <p:sp>
              <p:nvSpPr>
                <p:cNvPr id="324" name="正方形/長方形 323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25" name="テキスト ボックス 324"/>
                <p:cNvSpPr txBox="1"/>
                <p:nvPr/>
              </p:nvSpPr>
              <p:spPr>
                <a:xfrm>
                  <a:off x="619473" y="8227486"/>
                  <a:ext cx="61557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不動産業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</p:grpSp>
        <p:grpSp>
          <p:nvGrpSpPr>
            <p:cNvPr id="7" name="グループ化 6"/>
            <p:cNvGrpSpPr/>
            <p:nvPr/>
          </p:nvGrpSpPr>
          <p:grpSpPr>
            <a:xfrm>
              <a:off x="579621" y="3288095"/>
              <a:ext cx="3504698" cy="215444"/>
              <a:chOff x="579621" y="3288095"/>
              <a:chExt cx="3504698" cy="215444"/>
            </a:xfrm>
          </p:grpSpPr>
          <p:grpSp>
            <p:nvGrpSpPr>
              <p:cNvPr id="326" name="グループ化 325"/>
              <p:cNvGrpSpPr/>
              <p:nvPr/>
            </p:nvGrpSpPr>
            <p:grpSpPr>
              <a:xfrm>
                <a:off x="579621" y="3288095"/>
                <a:ext cx="959909" cy="215444"/>
                <a:chOff x="472275" y="8227486"/>
                <a:chExt cx="959909" cy="215444"/>
              </a:xfrm>
            </p:grpSpPr>
            <p:sp>
              <p:nvSpPr>
                <p:cNvPr id="327" name="正方形/長方形 326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28" name="テキスト ボックス 327"/>
                <p:cNvSpPr txBox="1"/>
                <p:nvPr/>
              </p:nvSpPr>
              <p:spPr>
                <a:xfrm>
                  <a:off x="619473" y="8227486"/>
                  <a:ext cx="812711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運輸・通信業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29" name="グループ化 328"/>
              <p:cNvGrpSpPr/>
              <p:nvPr/>
            </p:nvGrpSpPr>
            <p:grpSpPr>
              <a:xfrm>
                <a:off x="1530530" y="3288095"/>
                <a:ext cx="1702153" cy="215444"/>
                <a:chOff x="472275" y="8227486"/>
                <a:chExt cx="1702153" cy="215444"/>
              </a:xfrm>
            </p:grpSpPr>
            <p:sp>
              <p:nvSpPr>
                <p:cNvPr id="330" name="正方形/長方形 329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31" name="テキスト ボックス 330"/>
                <p:cNvSpPr txBox="1"/>
                <p:nvPr/>
              </p:nvSpPr>
              <p:spPr>
                <a:xfrm>
                  <a:off x="619473" y="8227486"/>
                  <a:ext cx="1554955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電気・ガス・水道・熱供給業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335" name="グループ化 334"/>
              <p:cNvGrpSpPr/>
              <p:nvPr/>
            </p:nvGrpSpPr>
            <p:grpSpPr>
              <a:xfrm>
                <a:off x="3223682" y="3288095"/>
                <a:ext cx="860637" cy="215444"/>
                <a:chOff x="472275" y="8227486"/>
                <a:chExt cx="860637" cy="215444"/>
              </a:xfrm>
            </p:grpSpPr>
            <p:sp>
              <p:nvSpPr>
                <p:cNvPr id="336" name="正方形/長方形 335"/>
                <p:cNvSpPr/>
                <p:nvPr/>
              </p:nvSpPr>
              <p:spPr>
                <a:xfrm>
                  <a:off x="472275" y="8281208"/>
                  <a:ext cx="108000" cy="108000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  <p:sp>
              <p:nvSpPr>
                <p:cNvPr id="337" name="テキスト ボックス 336"/>
                <p:cNvSpPr txBox="1"/>
                <p:nvPr/>
              </p:nvSpPr>
              <p:spPr>
                <a:xfrm>
                  <a:off x="619473" y="8227486"/>
                  <a:ext cx="713439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サービス業</a:t>
                  </a:r>
                  <a:endPara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</p:grpSp>
        <p:grpSp>
          <p:nvGrpSpPr>
            <p:cNvPr id="10" name="グループ化 9"/>
            <p:cNvGrpSpPr/>
            <p:nvPr/>
          </p:nvGrpSpPr>
          <p:grpSpPr>
            <a:xfrm>
              <a:off x="579621" y="3585497"/>
              <a:ext cx="4129594" cy="215444"/>
              <a:chOff x="579621" y="3585497"/>
              <a:chExt cx="4129594" cy="215444"/>
            </a:xfrm>
          </p:grpSpPr>
          <p:sp>
            <p:nvSpPr>
              <p:cNvPr id="345" name="正方形/長方形 344"/>
              <p:cNvSpPr/>
              <p:nvPr/>
            </p:nvSpPr>
            <p:spPr>
              <a:xfrm>
                <a:off x="579621" y="3639219"/>
                <a:ext cx="108000" cy="1080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346" name="テキスト ボックス 345"/>
              <p:cNvSpPr txBox="1"/>
              <p:nvPr/>
            </p:nvSpPr>
            <p:spPr>
              <a:xfrm>
                <a:off x="726819" y="3585497"/>
                <a:ext cx="398239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その他（ </a:t>
                </a:r>
                <a:r>
                  <a:rPr kumimoji="1" lang="ja-JP" altLang="en-US" sz="800" u="sng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　　　　　　　　　　　　　　　　　　　　　　　　　　　　　　　</a:t>
                </a:r>
                <a:r>
                  <a:rPr kumimoji="1" lang="ja-JP" altLang="en-US" sz="800" dirty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 </a:t>
                </a:r>
                <a:r>
                  <a:rPr kumimoji="1" lang="ja-JP" altLang="en-US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）</a:t>
                </a:r>
                <a:endParaRPr kumimoji="1" lang="en-US" altLang="ja-JP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p:grpSp>
      </p:grpSp>
      <p:sp>
        <p:nvSpPr>
          <p:cNvPr id="3" name="テキスト ボックス 2"/>
          <p:cNvSpPr txBox="1"/>
          <p:nvPr/>
        </p:nvSpPr>
        <p:spPr>
          <a:xfrm>
            <a:off x="5000568" y="705248"/>
            <a:ext cx="1475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kumimoji="1"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kumimoji="1"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kumimoji="1"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endParaRPr kumimoji="1" lang="ja-JP" altLang="en-US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537174" y="1074690"/>
            <a:ext cx="5699053" cy="246221"/>
            <a:chOff x="595067" y="417956"/>
            <a:chExt cx="5699053" cy="246221"/>
          </a:xfrm>
        </p:grpSpPr>
        <p:sp>
          <p:nvSpPr>
            <p:cNvPr id="164" name="テキスト ボックス 163"/>
            <p:cNvSpPr txBox="1"/>
            <p:nvPr/>
          </p:nvSpPr>
          <p:spPr>
            <a:xfrm>
              <a:off x="595067" y="417956"/>
              <a:ext cx="10152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企業・団体名</a:t>
              </a:r>
              <a:endPara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65" name="角丸四角形 164"/>
            <p:cNvSpPr/>
            <p:nvPr/>
          </p:nvSpPr>
          <p:spPr>
            <a:xfrm>
              <a:off x="1828800" y="447738"/>
              <a:ext cx="4465320" cy="186657"/>
            </a:xfrm>
            <a:prstGeom prst="roundRect">
              <a:avLst/>
            </a:prstGeom>
            <a:noFill/>
            <a:ln w="63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2" name="グループ化 151"/>
          <p:cNvGrpSpPr/>
          <p:nvPr/>
        </p:nvGrpSpPr>
        <p:grpSpPr>
          <a:xfrm>
            <a:off x="537174" y="1346044"/>
            <a:ext cx="5699053" cy="246221"/>
            <a:chOff x="595067" y="896033"/>
            <a:chExt cx="5699053" cy="246221"/>
          </a:xfrm>
        </p:grpSpPr>
        <p:sp>
          <p:nvSpPr>
            <p:cNvPr id="162" name="テキスト ボックス 161"/>
            <p:cNvSpPr txBox="1"/>
            <p:nvPr/>
          </p:nvSpPr>
          <p:spPr>
            <a:xfrm>
              <a:off x="595067" y="896033"/>
              <a:ext cx="10152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ふりがな</a:t>
              </a:r>
            </a:p>
          </p:txBody>
        </p:sp>
        <p:sp>
          <p:nvSpPr>
            <p:cNvPr id="163" name="角丸四角形 162"/>
            <p:cNvSpPr/>
            <p:nvPr/>
          </p:nvSpPr>
          <p:spPr>
            <a:xfrm>
              <a:off x="1828800" y="925815"/>
              <a:ext cx="4465320" cy="186657"/>
            </a:xfrm>
            <a:prstGeom prst="roundRect">
              <a:avLst/>
            </a:prstGeom>
            <a:noFill/>
            <a:ln w="63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3" name="グループ化 152"/>
          <p:cNvGrpSpPr/>
          <p:nvPr/>
        </p:nvGrpSpPr>
        <p:grpSpPr>
          <a:xfrm>
            <a:off x="537174" y="1617398"/>
            <a:ext cx="5699053" cy="246221"/>
            <a:chOff x="595067" y="1374110"/>
            <a:chExt cx="5699053" cy="246221"/>
          </a:xfrm>
        </p:grpSpPr>
        <p:sp>
          <p:nvSpPr>
            <p:cNvPr id="160" name="テキスト ボックス 159"/>
            <p:cNvSpPr txBox="1"/>
            <p:nvPr/>
          </p:nvSpPr>
          <p:spPr>
            <a:xfrm>
              <a:off x="595067" y="1374110"/>
              <a:ext cx="10152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URL</a:t>
              </a:r>
              <a:endPara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61" name="角丸四角形 160"/>
            <p:cNvSpPr/>
            <p:nvPr/>
          </p:nvSpPr>
          <p:spPr>
            <a:xfrm>
              <a:off x="1828800" y="1403892"/>
              <a:ext cx="4465320" cy="186657"/>
            </a:xfrm>
            <a:prstGeom prst="roundRect">
              <a:avLst/>
            </a:prstGeom>
            <a:noFill/>
            <a:ln w="63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537174" y="1888752"/>
            <a:ext cx="5699053" cy="246221"/>
            <a:chOff x="595067" y="1852187"/>
            <a:chExt cx="5699053" cy="246221"/>
          </a:xfrm>
        </p:grpSpPr>
        <p:sp>
          <p:nvSpPr>
            <p:cNvPr id="158" name="テキスト ボックス 157"/>
            <p:cNvSpPr txBox="1"/>
            <p:nvPr/>
          </p:nvSpPr>
          <p:spPr>
            <a:xfrm>
              <a:off x="595067" y="1852187"/>
              <a:ext cx="108133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連絡先（電話）</a:t>
              </a:r>
              <a:endPara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59" name="角丸四角形 158"/>
            <p:cNvSpPr/>
            <p:nvPr/>
          </p:nvSpPr>
          <p:spPr>
            <a:xfrm>
              <a:off x="1828800" y="1881969"/>
              <a:ext cx="4465320" cy="186657"/>
            </a:xfrm>
            <a:prstGeom prst="roundRect">
              <a:avLst/>
            </a:prstGeom>
            <a:noFill/>
            <a:ln w="63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5" name="グループ化 154"/>
          <p:cNvGrpSpPr/>
          <p:nvPr/>
        </p:nvGrpSpPr>
        <p:grpSpPr>
          <a:xfrm>
            <a:off x="537174" y="2160106"/>
            <a:ext cx="5699054" cy="246221"/>
            <a:chOff x="595066" y="2330264"/>
            <a:chExt cx="5699054" cy="246221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595066" y="2330264"/>
              <a:ext cx="10813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連絡先（</a:t>
              </a:r>
              <a:r>
                <a:rPr kumimoji="1" lang="en-US" altLang="ja-JP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Mail</a:t>
              </a:r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）</a:t>
              </a:r>
              <a:endPara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57" name="角丸四角形 156"/>
            <p:cNvSpPr/>
            <p:nvPr/>
          </p:nvSpPr>
          <p:spPr>
            <a:xfrm>
              <a:off x="1828800" y="2360046"/>
              <a:ext cx="4465320" cy="186657"/>
            </a:xfrm>
            <a:prstGeom prst="roundRect">
              <a:avLst/>
            </a:prstGeom>
            <a:noFill/>
            <a:ln w="63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552756" y="4159411"/>
            <a:ext cx="5764193" cy="1932415"/>
            <a:chOff x="552756" y="4281331"/>
            <a:chExt cx="5764193" cy="1932415"/>
          </a:xfrm>
        </p:grpSpPr>
        <p:sp>
          <p:nvSpPr>
            <p:cNvPr id="259" name="テキスト ボックス 258"/>
            <p:cNvSpPr txBox="1"/>
            <p:nvPr/>
          </p:nvSpPr>
          <p:spPr>
            <a:xfrm>
              <a:off x="737952" y="4281331"/>
              <a:ext cx="5393802" cy="23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当社は、</a:t>
              </a:r>
              <a:r>
                <a:rPr kumimoji="1" lang="en-US" altLang="ja-JP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SDGs</a:t>
              </a:r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の内容を理解し、</a:t>
              </a:r>
              <a:r>
                <a:rPr kumimoji="1" lang="en-US" altLang="ja-JP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SDGs</a:t>
              </a:r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達成に向けた方針及び取組を下記のとおり宣言します。</a:t>
              </a:r>
              <a:endPara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60" name="テキスト ボックス 259"/>
            <p:cNvSpPr txBox="1"/>
            <p:nvPr/>
          </p:nvSpPr>
          <p:spPr>
            <a:xfrm>
              <a:off x="3286228" y="4566141"/>
              <a:ext cx="309391" cy="23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記</a:t>
              </a:r>
              <a:endPara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61" name="テキスト ボックス 260"/>
            <p:cNvSpPr txBox="1"/>
            <p:nvPr/>
          </p:nvSpPr>
          <p:spPr>
            <a:xfrm>
              <a:off x="552756" y="4800848"/>
              <a:ext cx="1909823" cy="23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SDGs</a:t>
              </a:r>
              <a:r>
                <a:rPr kumimoji="1" lang="ja-JP" altLang="en-US" sz="10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達成に向けた経営方針等</a:t>
              </a:r>
              <a:endPara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62" name="正方形/長方形 261"/>
            <p:cNvSpPr/>
            <p:nvPr/>
          </p:nvSpPr>
          <p:spPr>
            <a:xfrm>
              <a:off x="552757" y="5060607"/>
              <a:ext cx="5764192" cy="11531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263" name="グループ化 262"/>
          <p:cNvGrpSpPr/>
          <p:nvPr/>
        </p:nvGrpSpPr>
        <p:grpSpPr>
          <a:xfrm>
            <a:off x="286401" y="6293173"/>
            <a:ext cx="6272995" cy="3295119"/>
            <a:chOff x="251760" y="4377386"/>
            <a:chExt cx="6272995" cy="3295119"/>
          </a:xfrm>
        </p:grpSpPr>
        <p:grpSp>
          <p:nvGrpSpPr>
            <p:cNvPr id="264" name="グループ化 263"/>
            <p:cNvGrpSpPr/>
            <p:nvPr/>
          </p:nvGrpSpPr>
          <p:grpSpPr>
            <a:xfrm>
              <a:off x="532436" y="4377386"/>
              <a:ext cx="3931868" cy="246221"/>
              <a:chOff x="532436" y="4377386"/>
              <a:chExt cx="3931868" cy="246221"/>
            </a:xfrm>
          </p:grpSpPr>
          <p:sp>
            <p:nvSpPr>
              <p:cNvPr id="406" name="テキスト ボックス 405"/>
              <p:cNvSpPr txBox="1"/>
              <p:nvPr/>
            </p:nvSpPr>
            <p:spPr>
              <a:xfrm>
                <a:off x="532436" y="4377386"/>
                <a:ext cx="305297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関係する</a:t>
                </a:r>
                <a:r>
                  <a:rPr kumimoji="1" lang="en-US" altLang="ja-JP" sz="10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SDGs</a:t>
                </a:r>
                <a:r>
                  <a:rPr kumimoji="1" lang="ja-JP" altLang="en-US" sz="10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目標（ゴール）を選択してください</a:t>
                </a:r>
                <a:endParaRPr kumimoji="1"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407" name="テキスト ボックス 406"/>
              <p:cNvSpPr txBox="1"/>
              <p:nvPr/>
            </p:nvSpPr>
            <p:spPr>
              <a:xfrm>
                <a:off x="3448560" y="4396733"/>
                <a:ext cx="101574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※</a:t>
                </a:r>
                <a:r>
                  <a:rPr kumimoji="1" lang="ja-JP" altLang="en-US" sz="800" dirty="0" smtClean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複数選択可</a:t>
                </a:r>
                <a:endParaRPr kumimoji="1" lang="en-US" altLang="ja-JP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p:grpSp>
        <p:grpSp>
          <p:nvGrpSpPr>
            <p:cNvPr id="265" name="グループ化 264"/>
            <p:cNvGrpSpPr/>
            <p:nvPr/>
          </p:nvGrpSpPr>
          <p:grpSpPr>
            <a:xfrm>
              <a:off x="251760" y="4680501"/>
              <a:ext cx="6272995" cy="2992004"/>
              <a:chOff x="251760" y="4680501"/>
              <a:chExt cx="6272995" cy="2992004"/>
            </a:xfrm>
          </p:grpSpPr>
          <p:grpSp>
            <p:nvGrpSpPr>
              <p:cNvPr id="266" name="グループ化 265"/>
              <p:cNvGrpSpPr/>
              <p:nvPr/>
            </p:nvGrpSpPr>
            <p:grpSpPr>
              <a:xfrm>
                <a:off x="251760" y="4680501"/>
                <a:ext cx="6272994" cy="904659"/>
                <a:chOff x="251761" y="4680501"/>
                <a:chExt cx="6272994" cy="904659"/>
              </a:xfrm>
            </p:grpSpPr>
            <p:pic>
              <p:nvPicPr>
                <p:cNvPr id="378" name="図 37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96706" y="486516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79" name="図 37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39247" y="486516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80" name="図 379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7527" y="486516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81" name="図 38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78350" y="4864762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82" name="図 381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78350" y="486516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83" name="図 382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3762" y="486516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84" name="図 383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38309" y="4865160"/>
                  <a:ext cx="720000" cy="720000"/>
                </a:xfrm>
                <a:prstGeom prst="rect">
                  <a:avLst/>
                </a:prstGeom>
              </p:spPr>
            </p:pic>
            <p:grpSp>
              <p:nvGrpSpPr>
                <p:cNvPr id="385" name="グループ化 384"/>
                <p:cNvGrpSpPr/>
                <p:nvPr/>
              </p:nvGrpSpPr>
              <p:grpSpPr>
                <a:xfrm>
                  <a:off x="251761" y="4680501"/>
                  <a:ext cx="6272994" cy="639504"/>
                  <a:chOff x="251761" y="4680501"/>
                  <a:chExt cx="6272994" cy="639504"/>
                </a:xfrm>
              </p:grpSpPr>
              <p:grpSp>
                <p:nvGrpSpPr>
                  <p:cNvPr id="386" name="グループ化 385"/>
                  <p:cNvGrpSpPr/>
                  <p:nvPr/>
                </p:nvGrpSpPr>
                <p:grpSpPr>
                  <a:xfrm>
                    <a:off x="251761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405" name="テキスト ボックス 404"/>
                    <p:cNvSpPr txBox="1"/>
                    <p:nvPr/>
                  </p:nvSpPr>
                  <p:spPr>
                    <a:xfrm>
                      <a:off x="248489" y="4713779"/>
                      <a:ext cx="56391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①貧困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404" name="正方形/長方形 403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87" name="グループ化 386"/>
                  <p:cNvGrpSpPr/>
                  <p:nvPr/>
                </p:nvGrpSpPr>
                <p:grpSpPr>
                  <a:xfrm>
                    <a:off x="1306350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402" name="テキスト ボックス 401"/>
                    <p:cNvSpPr txBox="1"/>
                    <p:nvPr/>
                  </p:nvSpPr>
                  <p:spPr>
                    <a:xfrm>
                      <a:off x="248489" y="4713779"/>
                      <a:ext cx="56391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②飢餓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401" name="正方形/長方形 400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88" name="グループ化 387"/>
                  <p:cNvGrpSpPr/>
                  <p:nvPr/>
                </p:nvGrpSpPr>
                <p:grpSpPr>
                  <a:xfrm>
                    <a:off x="4470117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98" name="テキスト ボックス 397"/>
                    <p:cNvSpPr txBox="1"/>
                    <p:nvPr/>
                  </p:nvSpPr>
                  <p:spPr>
                    <a:xfrm>
                      <a:off x="248489" y="4713779"/>
                      <a:ext cx="906679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⑤ジェンダー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99" name="正方形/長方形 398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89" name="グループ化 388"/>
                  <p:cNvGrpSpPr/>
                  <p:nvPr/>
                </p:nvGrpSpPr>
                <p:grpSpPr>
                  <a:xfrm>
                    <a:off x="3415529" y="4680501"/>
                    <a:ext cx="1000049" cy="639504"/>
                    <a:chOff x="248490" y="4713779"/>
                    <a:chExt cx="1000049" cy="639504"/>
                  </a:xfrm>
                </p:grpSpPr>
                <p:sp>
                  <p:nvSpPr>
                    <p:cNvPr id="396" name="テキスト ボックス 395"/>
                    <p:cNvSpPr txBox="1"/>
                    <p:nvPr/>
                  </p:nvSpPr>
                  <p:spPr>
                    <a:xfrm>
                      <a:off x="248490" y="4713779"/>
                      <a:ext cx="56391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④教育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97" name="正方形/長方形 396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90" name="グループ化 389"/>
                  <p:cNvGrpSpPr/>
                  <p:nvPr/>
                </p:nvGrpSpPr>
                <p:grpSpPr>
                  <a:xfrm>
                    <a:off x="2360940" y="4680501"/>
                    <a:ext cx="1000049" cy="639504"/>
                    <a:chOff x="248490" y="4713779"/>
                    <a:chExt cx="1000049" cy="639504"/>
                  </a:xfrm>
                </p:grpSpPr>
                <p:sp>
                  <p:nvSpPr>
                    <p:cNvPr id="394" name="テキスト ボックス 393"/>
                    <p:cNvSpPr txBox="1"/>
                    <p:nvPr/>
                  </p:nvSpPr>
                  <p:spPr>
                    <a:xfrm>
                      <a:off x="248490" y="4713779"/>
                      <a:ext cx="56391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③保護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95" name="正方形/長方形 394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91" name="グループ化 390"/>
                  <p:cNvGrpSpPr/>
                  <p:nvPr/>
                </p:nvGrpSpPr>
                <p:grpSpPr>
                  <a:xfrm>
                    <a:off x="5524705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92" name="テキスト ボックス 391"/>
                    <p:cNvSpPr txBox="1"/>
                    <p:nvPr/>
                  </p:nvSpPr>
                  <p:spPr>
                    <a:xfrm>
                      <a:off x="248489" y="4713779"/>
                      <a:ext cx="777516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⑥水・衛生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93" name="正方形/長方形 392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267" name="グループ化 266"/>
              <p:cNvGrpSpPr/>
              <p:nvPr/>
            </p:nvGrpSpPr>
            <p:grpSpPr>
              <a:xfrm>
                <a:off x="251761" y="5719484"/>
                <a:ext cx="6272994" cy="909504"/>
                <a:chOff x="251761" y="5721906"/>
                <a:chExt cx="6272994" cy="909504"/>
              </a:xfrm>
            </p:grpSpPr>
            <p:pic>
              <p:nvPicPr>
                <p:cNvPr id="353" name="図 352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96706" y="591141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54" name="図 353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39247" y="591141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55" name="図 354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6162" y="591141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56" name="図 35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33869" y="591141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57" name="図 356"/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76055" y="5911410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358" name="図 357"/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3762" y="5911410"/>
                  <a:ext cx="720000" cy="720000"/>
                </a:xfrm>
                <a:prstGeom prst="rect">
                  <a:avLst/>
                </a:prstGeom>
              </p:spPr>
            </p:pic>
            <p:grpSp>
              <p:nvGrpSpPr>
                <p:cNvPr id="359" name="グループ化 358"/>
                <p:cNvGrpSpPr/>
                <p:nvPr/>
              </p:nvGrpSpPr>
              <p:grpSpPr>
                <a:xfrm>
                  <a:off x="251761" y="5721906"/>
                  <a:ext cx="6272994" cy="639504"/>
                  <a:chOff x="251761" y="4680501"/>
                  <a:chExt cx="6272994" cy="639504"/>
                </a:xfrm>
              </p:grpSpPr>
              <p:grpSp>
                <p:nvGrpSpPr>
                  <p:cNvPr id="360" name="グループ化 359"/>
                  <p:cNvGrpSpPr/>
                  <p:nvPr/>
                </p:nvGrpSpPr>
                <p:grpSpPr>
                  <a:xfrm>
                    <a:off x="251761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76" name="テキスト ボックス 375"/>
                    <p:cNvSpPr txBox="1"/>
                    <p:nvPr/>
                  </p:nvSpPr>
                  <p:spPr>
                    <a:xfrm>
                      <a:off x="248489" y="4713779"/>
                      <a:ext cx="9066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⑦エネルギー</a:t>
                      </a:r>
                      <a:endParaRPr kumimoji="1" lang="en-US" altLang="ja-JP" sz="7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77" name="正方形/長方形 376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61" name="グループ化 360"/>
                  <p:cNvGrpSpPr/>
                  <p:nvPr/>
                </p:nvGrpSpPr>
                <p:grpSpPr>
                  <a:xfrm>
                    <a:off x="1306350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74" name="テキスト ボックス 373"/>
                    <p:cNvSpPr txBox="1"/>
                    <p:nvPr/>
                  </p:nvSpPr>
                  <p:spPr>
                    <a:xfrm>
                      <a:off x="248489" y="4713779"/>
                      <a:ext cx="847756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⑧成長・雇用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75" name="正方形/長方形 374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62" name="グループ化 361"/>
                  <p:cNvGrpSpPr/>
                  <p:nvPr/>
                </p:nvGrpSpPr>
                <p:grpSpPr>
                  <a:xfrm>
                    <a:off x="4470118" y="4680501"/>
                    <a:ext cx="1000049" cy="639504"/>
                    <a:chOff x="248490" y="4713779"/>
                    <a:chExt cx="1000049" cy="639504"/>
                  </a:xfrm>
                </p:grpSpPr>
                <p:sp>
                  <p:nvSpPr>
                    <p:cNvPr id="372" name="テキスト ボックス 371"/>
                    <p:cNvSpPr txBox="1"/>
                    <p:nvPr/>
                  </p:nvSpPr>
                  <p:spPr>
                    <a:xfrm>
                      <a:off x="248490" y="4713779"/>
                      <a:ext cx="56391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⑪都市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73" name="正方形/長方形 372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63" name="グループ化 362"/>
                  <p:cNvGrpSpPr/>
                  <p:nvPr/>
                </p:nvGrpSpPr>
                <p:grpSpPr>
                  <a:xfrm>
                    <a:off x="3415528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70" name="テキスト ボックス 369"/>
                    <p:cNvSpPr txBox="1"/>
                    <p:nvPr/>
                  </p:nvSpPr>
                  <p:spPr>
                    <a:xfrm>
                      <a:off x="248489" y="4713779"/>
                      <a:ext cx="713857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⑩不平等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71" name="正方形/長方形 370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64" name="グループ化 363"/>
                  <p:cNvGrpSpPr/>
                  <p:nvPr/>
                </p:nvGrpSpPr>
                <p:grpSpPr>
                  <a:xfrm>
                    <a:off x="2360939" y="4680501"/>
                    <a:ext cx="1070449" cy="639504"/>
                    <a:chOff x="248489" y="4713779"/>
                    <a:chExt cx="1070449" cy="639504"/>
                  </a:xfrm>
                </p:grpSpPr>
                <p:sp>
                  <p:nvSpPr>
                    <p:cNvPr id="368" name="テキスト ボックス 367"/>
                    <p:cNvSpPr txBox="1"/>
                    <p:nvPr/>
                  </p:nvSpPr>
                  <p:spPr>
                    <a:xfrm>
                      <a:off x="248489" y="4713779"/>
                      <a:ext cx="1070449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⑨イノベーション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69" name="正方形/長方形 368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365" name="グループ化 364"/>
                  <p:cNvGrpSpPr/>
                  <p:nvPr/>
                </p:nvGrpSpPr>
                <p:grpSpPr>
                  <a:xfrm>
                    <a:off x="5524706" y="4680501"/>
                    <a:ext cx="1000049" cy="639504"/>
                    <a:chOff x="248490" y="4713779"/>
                    <a:chExt cx="1000049" cy="639504"/>
                  </a:xfrm>
                </p:grpSpPr>
                <p:sp>
                  <p:nvSpPr>
                    <p:cNvPr id="366" name="テキスト ボックス 365"/>
                    <p:cNvSpPr txBox="1"/>
                    <p:nvPr/>
                  </p:nvSpPr>
                  <p:spPr>
                    <a:xfrm>
                      <a:off x="248490" y="4713779"/>
                      <a:ext cx="964054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⑫生産・消費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67" name="正方形/長方形 366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269" name="グループ化 268"/>
              <p:cNvGrpSpPr/>
              <p:nvPr/>
            </p:nvGrpSpPr>
            <p:grpSpPr>
              <a:xfrm>
                <a:off x="251760" y="6763311"/>
                <a:ext cx="5218406" cy="909194"/>
                <a:chOff x="251761" y="6763311"/>
                <a:chExt cx="5218406" cy="909194"/>
              </a:xfrm>
            </p:grpSpPr>
            <p:pic>
              <p:nvPicPr>
                <p:cNvPr id="278" name="図 277"/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40765" y="6952505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279" name="図 278"/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3880" y="6952505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280" name="図 279"/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32940" y="6952505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281" name="図 280"/>
                <p:cNvPicPr>
                  <a:picLocks noChangeAspect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76055" y="6952505"/>
                  <a:ext cx="720000" cy="720000"/>
                </a:xfrm>
                <a:prstGeom prst="rect">
                  <a:avLst/>
                </a:prstGeom>
              </p:spPr>
            </p:pic>
            <p:pic>
              <p:nvPicPr>
                <p:cNvPr id="284" name="図 283"/>
                <p:cNvPicPr>
                  <a:picLocks noChangeAspect="1"/>
                </p:cNvPicPr>
                <p:nvPr/>
              </p:nvPicPr>
              <p:blipFill>
                <a:blip r:embed="rId1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6357" y="6952505"/>
                  <a:ext cx="720000" cy="720000"/>
                </a:xfrm>
                <a:prstGeom prst="rect">
                  <a:avLst/>
                </a:prstGeom>
              </p:spPr>
            </p:pic>
            <p:grpSp>
              <p:nvGrpSpPr>
                <p:cNvPr id="288" name="グループ化 287"/>
                <p:cNvGrpSpPr/>
                <p:nvPr/>
              </p:nvGrpSpPr>
              <p:grpSpPr>
                <a:xfrm>
                  <a:off x="251761" y="6763311"/>
                  <a:ext cx="5218406" cy="639504"/>
                  <a:chOff x="251761" y="4680501"/>
                  <a:chExt cx="5218406" cy="639504"/>
                </a:xfrm>
              </p:grpSpPr>
              <p:grpSp>
                <p:nvGrpSpPr>
                  <p:cNvPr id="289" name="グループ化 288"/>
                  <p:cNvGrpSpPr/>
                  <p:nvPr/>
                </p:nvGrpSpPr>
                <p:grpSpPr>
                  <a:xfrm>
                    <a:off x="251761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51" name="テキスト ボックス 350"/>
                    <p:cNvSpPr txBox="1"/>
                    <p:nvPr/>
                  </p:nvSpPr>
                  <p:spPr>
                    <a:xfrm>
                      <a:off x="248489" y="4713779"/>
                      <a:ext cx="765505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⑬気候変動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52" name="正方形/長方形 351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290" name="グループ化 289"/>
                  <p:cNvGrpSpPr/>
                  <p:nvPr/>
                </p:nvGrpSpPr>
                <p:grpSpPr>
                  <a:xfrm>
                    <a:off x="1306350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43" name="テキスト ボックス 342"/>
                    <p:cNvSpPr txBox="1"/>
                    <p:nvPr/>
                  </p:nvSpPr>
                  <p:spPr>
                    <a:xfrm>
                      <a:off x="248489" y="4713779"/>
                      <a:ext cx="761551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⑭海洋資源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50" name="正方形/長方形 349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291" name="グループ化 290"/>
                  <p:cNvGrpSpPr/>
                  <p:nvPr/>
                </p:nvGrpSpPr>
                <p:grpSpPr>
                  <a:xfrm>
                    <a:off x="4470117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338" name="テキスト ボックス 337"/>
                    <p:cNvSpPr txBox="1"/>
                    <p:nvPr/>
                  </p:nvSpPr>
                  <p:spPr>
                    <a:xfrm>
                      <a:off x="248489" y="4713779"/>
                      <a:ext cx="820853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⑰実地手段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39" name="正方形/長方形 338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292" name="グループ化 291"/>
                  <p:cNvGrpSpPr/>
                  <p:nvPr/>
                </p:nvGrpSpPr>
                <p:grpSpPr>
                  <a:xfrm>
                    <a:off x="3415529" y="4680501"/>
                    <a:ext cx="1000049" cy="639504"/>
                    <a:chOff x="248490" y="4713779"/>
                    <a:chExt cx="1000049" cy="639504"/>
                  </a:xfrm>
                </p:grpSpPr>
                <p:sp>
                  <p:nvSpPr>
                    <p:cNvPr id="333" name="テキスト ボックス 332"/>
                    <p:cNvSpPr txBox="1"/>
                    <p:nvPr/>
                  </p:nvSpPr>
                  <p:spPr>
                    <a:xfrm>
                      <a:off x="248490" y="4713779"/>
                      <a:ext cx="56391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⑯平和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34" name="正方形/長方形 333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  <p:grpSp>
                <p:nvGrpSpPr>
                  <p:cNvPr id="293" name="グループ化 292"/>
                  <p:cNvGrpSpPr/>
                  <p:nvPr/>
                </p:nvGrpSpPr>
                <p:grpSpPr>
                  <a:xfrm>
                    <a:off x="2360939" y="4680501"/>
                    <a:ext cx="1000050" cy="639504"/>
                    <a:chOff x="248489" y="4713779"/>
                    <a:chExt cx="1000050" cy="639504"/>
                  </a:xfrm>
                </p:grpSpPr>
                <p:sp>
                  <p:nvSpPr>
                    <p:cNvPr id="294" name="テキスト ボックス 293"/>
                    <p:cNvSpPr txBox="1"/>
                    <p:nvPr/>
                  </p:nvSpPr>
                  <p:spPr>
                    <a:xfrm>
                      <a:off x="248489" y="4713779"/>
                      <a:ext cx="777491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7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⑮陸上資源</a:t>
                      </a:r>
                      <a:endParaRPr kumimoji="1" lang="ja-JP" altLang="en-US" sz="7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  <p:sp>
                  <p:nvSpPr>
                    <p:cNvPr id="332" name="正方形/長方形 331"/>
                    <p:cNvSpPr/>
                    <p:nvPr/>
                  </p:nvSpPr>
                  <p:spPr>
                    <a:xfrm>
                      <a:off x="1068539" y="5173283"/>
                      <a:ext cx="180000" cy="180000"/>
                    </a:xfrm>
                    <a:prstGeom prst="rect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27852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207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35</cp:revision>
  <cp:lastPrinted>2023-08-08T07:43:49Z</cp:lastPrinted>
  <dcterms:created xsi:type="dcterms:W3CDTF">2023-08-08T02:29:34Z</dcterms:created>
  <dcterms:modified xsi:type="dcterms:W3CDTF">2023-08-08T08:11:52Z</dcterms:modified>
</cp:coreProperties>
</file>