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59" r:id="rId2"/>
    <p:sldId id="267" r:id="rId3"/>
    <p:sldId id="263" r:id="rId4"/>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99" d="100"/>
          <a:sy n="99" d="100"/>
        </p:scale>
        <p:origin x="691" y="7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ableStyles" Target="tableStyles.xml" />
  <Relationship Id="rId3" Type="http://schemas.openxmlformats.org/officeDocument/2006/relationships/slide" Target="slides/slide2.xml" />
  <Relationship Id="rId7" Type="http://schemas.openxmlformats.org/officeDocument/2006/relationships/theme" Target="theme/theme1.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viewProps" Target="viewProps.xml" />
  <Relationship Id="rId5" Type="http://schemas.openxmlformats.org/officeDocument/2006/relationships/presProps" Target="presProps.xml" />
  <Relationship Id="rId4" Type="http://schemas.openxmlformats.org/officeDocument/2006/relationships/slide" Target="slides/slide3.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84369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20758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503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3563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2727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1067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996226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94677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313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52109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9514553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BBC4E-B40A-4577-B49E-A2B31A15E7DA}" type="datetimeFigureOut">
              <a:rPr kumimoji="1" lang="ja-JP" altLang="en-US" smtClean="0"/>
              <a:t>2021/2/22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72105456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2"/>
          <p:cNvSpPr txBox="1">
            <a:spLocks/>
          </p:cNvSpPr>
          <p:nvPr/>
        </p:nvSpPr>
        <p:spPr>
          <a:xfrm>
            <a:off x="1381739" y="2444941"/>
            <a:ext cx="7142522" cy="7387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dirty="0">
                <a:latin typeface="Meiryo UI" panose="020B0604030504040204" pitchFamily="50" charset="-128"/>
                <a:ea typeface="Meiryo UI" panose="020B0604030504040204" pitchFamily="50" charset="-128"/>
              </a:rPr>
              <a:t>提案事業の名称</a:t>
            </a:r>
          </a:p>
        </p:txBody>
      </p:sp>
      <p:sp>
        <p:nvSpPr>
          <p:cNvPr id="6"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1</a:t>
            </a:fld>
            <a:endParaRPr kumimoji="1" lang="ja-JP" altLang="en-US"/>
          </a:p>
        </p:txBody>
      </p:sp>
      <p:sp>
        <p:nvSpPr>
          <p:cNvPr id="9" name="タイトル 2">
            <a:extLst>
              <a:ext uri="{FF2B5EF4-FFF2-40B4-BE49-F238E27FC236}">
                <a16:creationId xmlns:a16="http://schemas.microsoft.com/office/drawing/2014/main" id="{65C3FF2B-744F-4532-BF91-D0C6BF6914C5}"/>
              </a:ext>
            </a:extLst>
          </p:cNvPr>
          <p:cNvSpPr txBox="1">
            <a:spLocks/>
          </p:cNvSpPr>
          <p:nvPr/>
        </p:nvSpPr>
        <p:spPr>
          <a:xfrm>
            <a:off x="1556587" y="3296987"/>
            <a:ext cx="6792825" cy="89968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800" dirty="0">
                <a:latin typeface="Meiryo UI" panose="020B0604030504040204" pitchFamily="50" charset="-128"/>
                <a:ea typeface="Meiryo UI" panose="020B0604030504040204" pitchFamily="50" charset="-128"/>
              </a:rPr>
              <a:t>提案者名</a:t>
            </a:r>
            <a:endParaRPr lang="en-US" altLang="ja-JP" sz="2800" dirty="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（法人名、担当者名、電話番号、</a:t>
            </a:r>
            <a:r>
              <a:rPr lang="en-US" altLang="ja-JP" sz="2000" dirty="0">
                <a:latin typeface="Meiryo UI" panose="020B0604030504040204" pitchFamily="50" charset="-128"/>
                <a:ea typeface="Meiryo UI" panose="020B0604030504040204" pitchFamily="50" charset="-128"/>
              </a:rPr>
              <a:t>E</a:t>
            </a:r>
            <a:r>
              <a:rPr lang="ja-JP" altLang="en-US" sz="2000" dirty="0">
                <a:latin typeface="Meiryo UI" panose="020B0604030504040204" pitchFamily="50" charset="-128"/>
                <a:ea typeface="Meiryo UI" panose="020B0604030504040204" pitchFamily="50" charset="-128"/>
              </a:rPr>
              <a:t>メール）</a:t>
            </a:r>
          </a:p>
        </p:txBody>
      </p:sp>
      <p:sp>
        <p:nvSpPr>
          <p:cNvPr id="10" name="テキスト ボックス 9">
            <a:extLst>
              <a:ext uri="{FF2B5EF4-FFF2-40B4-BE49-F238E27FC236}">
                <a16:creationId xmlns:a16="http://schemas.microsoft.com/office/drawing/2014/main" id="{647814D5-CB74-469C-9DB6-32420D7E916C}"/>
              </a:ext>
            </a:extLst>
          </p:cNvPr>
          <p:cNvSpPr txBox="1"/>
          <p:nvPr/>
        </p:nvSpPr>
        <p:spPr>
          <a:xfrm>
            <a:off x="1692519" y="5445317"/>
            <a:ext cx="6520962" cy="707886"/>
          </a:xfrm>
          <a:prstGeom prst="rect">
            <a:avLst/>
          </a:prstGeom>
          <a:noFill/>
        </p:spPr>
        <p:txBody>
          <a:bodyPr wrap="square" rtlCol="0">
            <a:spAutoFit/>
          </a:bodyPr>
          <a:lstStyle/>
          <a:p>
            <a:pPr algn="ctr"/>
            <a:r>
              <a:rPr kumimoji="1" lang="en-US" altLang="ja-JP" sz="2000" dirty="0">
                <a:solidFill>
                  <a:schemeClr val="bg2">
                    <a:lumMod val="90000"/>
                  </a:schemeClr>
                </a:solidFill>
                <a:latin typeface="HGS創英角ｺﾞｼｯｸUB" panose="020B0900000000000000" pitchFamily="50" charset="-128"/>
                <a:ea typeface="HGS創英角ｺﾞｼｯｸUB" panose="020B0900000000000000" pitchFamily="50" charset="-128"/>
              </a:rPr>
              <a:t>※</a:t>
            </a:r>
            <a:r>
              <a:rPr kumimoji="1" lang="ja-JP" altLang="en-US" sz="2000" dirty="0">
                <a:solidFill>
                  <a:schemeClr val="bg2">
                    <a:lumMod val="90000"/>
                  </a:schemeClr>
                </a:solidFill>
                <a:latin typeface="HGS創英角ｺﾞｼｯｸUB" panose="020B0900000000000000" pitchFamily="50" charset="-128"/>
                <a:ea typeface="HGS創英角ｺﾞｼｯｸUB" panose="020B0900000000000000" pitchFamily="50" charset="-128"/>
              </a:rPr>
              <a:t>本様式については、適宜、レイアウトやページ数を変更して使用ください。</a:t>
            </a:r>
            <a:endParaRPr kumimoji="1" lang="en-US" altLang="ja-JP" sz="2000" dirty="0">
              <a:solidFill>
                <a:schemeClr val="bg2">
                  <a:lumMod val="90000"/>
                </a:schemeClr>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41084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2"/>
          <p:cNvSpPr txBox="1">
            <a:spLocks/>
          </p:cNvSpPr>
          <p:nvPr/>
        </p:nvSpPr>
        <p:spPr>
          <a:xfrm>
            <a:off x="451824" y="113995"/>
            <a:ext cx="3900366"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ja-JP" altLang="en-US" sz="1100" dirty="0">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399072" y="583926"/>
            <a:ext cx="900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2</a:t>
            </a:fld>
            <a:endParaRPr kumimoji="1" lang="ja-JP" altLang="en-US"/>
          </a:p>
        </p:txBody>
      </p:sp>
      <p:sp>
        <p:nvSpPr>
          <p:cNvPr id="13" name="Rectangle 1"/>
          <p:cNvSpPr>
            <a:spLocks noChangeArrowheads="1"/>
          </p:cNvSpPr>
          <p:nvPr/>
        </p:nvSpPr>
        <p:spPr bwMode="auto">
          <a:xfrm>
            <a:off x="622585" y="964581"/>
            <a:ext cx="8749730" cy="253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ja-JP" altLang="en-US" sz="1050" dirty="0">
                <a:latin typeface="Meiryo UI" panose="020B0604030504040204" pitchFamily="50" charset="-128"/>
                <a:ea typeface="Meiryo UI" panose="020B0604030504040204" pitchFamily="50" charset="-128"/>
              </a:rPr>
              <a:t>提案事業の全体像と内容について、 図や写真等を用いて、分かりやすく作成してくだ</a:t>
            </a:r>
            <a:r>
              <a:rPr lang="ja-JP" altLang="en-US" sz="1050"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さい</a:t>
            </a:r>
            <a:r>
              <a:rPr lang="ja-JP" altLang="en-US" sz="1050" dirty="0">
                <a:latin typeface="Meiryo UI" panose="020B0604030504040204" pitchFamily="50" charset="-128"/>
                <a:ea typeface="Meiryo UI" panose="020B0604030504040204" pitchFamily="50" charset="-128"/>
              </a:rPr>
              <a:t>。（複数ページにわたっても結構です）</a:t>
            </a:r>
            <a:endParaRPr lang="en-US" altLang="ja-JP" sz="1050" dirty="0">
              <a:latin typeface="Meiryo UI" panose="020B0604030504040204" pitchFamily="50" charset="-128"/>
              <a:ea typeface="Meiryo UI" panose="020B0604030504040204" pitchFamily="50" charset="-128"/>
            </a:endParaRPr>
          </a:p>
        </p:txBody>
      </p:sp>
      <p:sp>
        <p:nvSpPr>
          <p:cNvPr id="12" name="タイトル 2"/>
          <p:cNvSpPr txBox="1">
            <a:spLocks/>
          </p:cNvSpPr>
          <p:nvPr/>
        </p:nvSpPr>
        <p:spPr>
          <a:xfrm>
            <a:off x="517362" y="138525"/>
            <a:ext cx="5676414" cy="4247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600" dirty="0">
                <a:latin typeface="Meiryo UI" panose="020B0604030504040204" pitchFamily="50" charset="-128"/>
                <a:ea typeface="Meiryo UI" panose="020B0604030504040204" pitchFamily="50" charset="-128"/>
              </a:rPr>
              <a:t>提案事業の概要</a:t>
            </a:r>
          </a:p>
        </p:txBody>
      </p:sp>
      <p:sp>
        <p:nvSpPr>
          <p:cNvPr id="14" name="テキスト ボックス 13"/>
          <p:cNvSpPr txBox="1"/>
          <p:nvPr/>
        </p:nvSpPr>
        <p:spPr>
          <a:xfrm>
            <a:off x="1579027" y="2961133"/>
            <a:ext cx="6520962" cy="707886"/>
          </a:xfrm>
          <a:prstGeom prst="rect">
            <a:avLst/>
          </a:prstGeom>
          <a:noFill/>
        </p:spPr>
        <p:txBody>
          <a:bodyPr wrap="square" rtlCol="0">
            <a:spAutoFit/>
          </a:bodyPr>
          <a:lstStyle/>
          <a:p>
            <a:pPr algn="ctr"/>
            <a:r>
              <a:rPr kumimoji="1" lang="ja-JP" altLang="en-US" sz="4000" dirty="0">
                <a:solidFill>
                  <a:schemeClr val="bg2">
                    <a:lumMod val="90000"/>
                  </a:schemeClr>
                </a:solidFill>
                <a:latin typeface="HGS創英角ｺﾞｼｯｸUB" panose="020B0900000000000000" pitchFamily="50" charset="-128"/>
                <a:ea typeface="HGS創英角ｺﾞｼｯｸUB" panose="020B0900000000000000" pitchFamily="50" charset="-128"/>
              </a:rPr>
              <a:t>様式自由</a:t>
            </a:r>
            <a:endParaRPr kumimoji="1" lang="en-US" altLang="ja-JP" sz="4000" dirty="0">
              <a:solidFill>
                <a:schemeClr val="bg2">
                  <a:lumMod val="90000"/>
                </a:schemeClr>
              </a:solidFill>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411983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812764825"/>
              </p:ext>
            </p:extLst>
          </p:nvPr>
        </p:nvGraphicFramePr>
        <p:xfrm>
          <a:off x="284896" y="389674"/>
          <a:ext cx="9351474" cy="6109301"/>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227931">
                <a:tc>
                  <a:txBody>
                    <a:bodyPr/>
                    <a:lstStyle/>
                    <a:p>
                      <a:pPr algn="just">
                        <a:spcAft>
                          <a:spcPts val="0"/>
                        </a:spcAft>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（各サービスの説明）</a:t>
                      </a:r>
                      <a:r>
                        <a:rPr 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先端的サービス</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20857621"/>
                  </a:ext>
                </a:extLst>
              </a:tr>
              <a:tr h="444203">
                <a:tc>
                  <a:txBody>
                    <a:bodyPr/>
                    <a:lstStyle/>
                    <a:p>
                      <a:pPr algn="just">
                        <a:lnSpc>
                          <a:spcPts val="1200"/>
                        </a:lnSpc>
                        <a:spcAft>
                          <a:spcPts val="0"/>
                        </a:spcAft>
                      </a:pPr>
                      <a:r>
                        <a:rPr lang="ja-JP" altLang="en-US" sz="1000" u="sng" kern="100" dirty="0">
                          <a:effectLst/>
                          <a:latin typeface="Meiryo UI" panose="020B0604030504040204" pitchFamily="50" charset="-128"/>
                          <a:ea typeface="Meiryo UI" panose="020B0604030504040204" pitchFamily="50" charset="-128"/>
                          <a:cs typeface="Times New Roman" panose="02020603050405020304" pitchFamily="18" charset="0"/>
                        </a:rPr>
                        <a:t>〇先端的サービスの名称</a:t>
                      </a:r>
                      <a:endParaRPr lang="en-US" altLang="ja-JP" sz="10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477891">
                <a:tc>
                  <a:txBody>
                    <a:bodyPr/>
                    <a:lstStyle/>
                    <a:p>
                      <a:pPr algn="just">
                        <a:lnSpc>
                          <a:spcPts val="1200"/>
                        </a:lnSpc>
                        <a:spcAft>
                          <a:spcPts val="0"/>
                        </a:spcAft>
                      </a:pP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対象分野（移動・物流・支払い・行政・医療・介護・服薬・教育・エネルギー・ 環境・防犯・防災など</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例示した分野以外でも、当然構いません。</a:t>
                      </a:r>
                      <a:endParaRPr lang="ja-JP" sz="10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r h="2182083">
                <a:tc>
                  <a:txBody>
                    <a:bodyPr/>
                    <a:lstStyle/>
                    <a:p>
                      <a:pPr algn="just">
                        <a:lnSpc>
                          <a:spcPts val="1200"/>
                        </a:lnSpc>
                        <a:spcAft>
                          <a:spcPts val="0"/>
                        </a:spcAft>
                      </a:pPr>
                      <a:r>
                        <a:rPr 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〇先端的サービスの内容</a:t>
                      </a:r>
                      <a:endParaRPr 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先端的サービスの具体的な内容とともに、その先進性・革新性、効果等も記載してください。</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r h="667245">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関連する規制・制度改革事項</a:t>
                      </a:r>
                    </a:p>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0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新たな規制改革の提案や既存の国家戦略特区の特例措置の活用がある場合は、記載してください。 </a:t>
                      </a:r>
                    </a:p>
                    <a:p>
                      <a:pPr marL="0" marR="0" lvl="0" indent="0" algn="just" defTabSz="914400" rtl="0" eaLnBrk="1" fontAlgn="auto" latinLnBrk="0" hangingPunct="1">
                        <a:lnSpc>
                          <a:spcPts val="1200"/>
                        </a:lnSpc>
                        <a:spcBef>
                          <a:spcPts val="0"/>
                        </a:spcBef>
                        <a:spcAft>
                          <a:spcPts val="0"/>
                        </a:spcAft>
                        <a:buClrTx/>
                        <a:buSzTx/>
                        <a:buFontTx/>
                        <a:buNone/>
                        <a:tabLst/>
                        <a:defRPr/>
                      </a:pPr>
                      <a:endParaRPr lang="ja-JP"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86075"/>
                  </a:ext>
                </a:extLst>
              </a:tr>
              <a:tr h="703316">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スケジュール</a:t>
                      </a:r>
                      <a:endParaRPr lang="en-US"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ja-JP" altLang="en-US" sz="10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実証実験、サービス実装等のスケジュールについて記載してくだ</a:t>
                      </a:r>
                      <a:r>
                        <a:rPr lang="ja-JP" altLang="en-US"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さい</a:t>
                      </a:r>
                      <a:r>
                        <a:rPr lang="ja-JP" altLang="en-US" sz="10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ja-JP" sz="10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6706073"/>
                  </a:ext>
                </a:extLst>
              </a:tr>
              <a:tr h="703316">
                <a:tc>
                  <a:txBody>
                    <a:bodyPr/>
                    <a:lstStyle/>
                    <a:p>
                      <a:pPr algn="just">
                        <a:lnSpc>
                          <a:spcPts val="1200"/>
                        </a:lnSpc>
                        <a:spcAft>
                          <a:spcPts val="0"/>
                        </a:spcAft>
                      </a:pPr>
                      <a:r>
                        <a:rPr lang="ja-JP" altLang="en-US" sz="1000" u="sng" kern="100" dirty="0">
                          <a:effectLst/>
                          <a:latin typeface="Meiryo UI" panose="020B0604030504040204" pitchFamily="50" charset="-128"/>
                          <a:ea typeface="Meiryo UI" panose="020B0604030504040204" pitchFamily="50" charset="-128"/>
                          <a:cs typeface="Times New Roman" panose="02020603050405020304" pitchFamily="18" charset="0"/>
                        </a:rPr>
                        <a:t>○実施体制</a:t>
                      </a:r>
                    </a:p>
                    <a:p>
                      <a:pPr algn="just">
                        <a:lnSpc>
                          <a:spcPts val="1200"/>
                        </a:lnSpc>
                        <a:spcAft>
                          <a:spcPts val="0"/>
                        </a:spcAft>
                      </a:pPr>
                      <a:r>
                        <a:rPr lang="ja-JP" altLang="en-US" sz="1000" u="none" kern="100" dirty="0">
                          <a:effectLst/>
                          <a:latin typeface="Meiryo UI" panose="020B0604030504040204" pitchFamily="50" charset="-128"/>
                          <a:ea typeface="Meiryo UI" panose="020B0604030504040204" pitchFamily="50" charset="-128"/>
                          <a:cs typeface="Times New Roman" panose="02020603050405020304" pitchFamily="18" charset="0"/>
                        </a:rPr>
                        <a:t>　共同提案の場合は、構成事業者との役割分担等も記載してください。</a:t>
                      </a:r>
                    </a:p>
                    <a:p>
                      <a:pPr algn="just">
                        <a:lnSpc>
                          <a:spcPts val="1200"/>
                        </a:lnSpc>
                        <a:spcAft>
                          <a:spcPts val="0"/>
                        </a:spcAft>
                      </a:pPr>
                      <a:endParaRPr lang="en-US" altLang="ja-JP" sz="10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u="none"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u="none"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1958380"/>
                  </a:ext>
                </a:extLst>
              </a:tr>
              <a:tr h="703316">
                <a:tc>
                  <a:txBody>
                    <a:bodyPr/>
                    <a:lstStyle/>
                    <a:p>
                      <a:pPr algn="just">
                        <a:lnSpc>
                          <a:spcPts val="1200"/>
                        </a:lnSpc>
                        <a:spcAft>
                          <a:spcPts val="0"/>
                        </a:spcAft>
                      </a:pPr>
                      <a:r>
                        <a:rPr lang="ja-JP"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概算</a:t>
                      </a:r>
                      <a:r>
                        <a:rPr lang="ja-JP"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費用</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及び</a:t>
                      </a:r>
                      <a:r>
                        <a:rPr lang="ja-JP" altLang="ja-JP"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その</a:t>
                      </a:r>
                      <a:r>
                        <a:rPr lang="ja-JP" altLang="en-US" sz="1000" u="sng"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内訳</a:t>
                      </a:r>
                      <a:r>
                        <a:rPr lang="en-US" altLang="ja-JP" sz="10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altLang="en-US" sz="1000" u="sng"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u="none" kern="100" dirty="0">
                          <a:effectLst/>
                          <a:latin typeface="Meiryo UI" panose="020B0604030504040204" pitchFamily="50" charset="-128"/>
                          <a:ea typeface="Meiryo UI" panose="020B0604030504040204" pitchFamily="50" charset="-128"/>
                          <a:cs typeface="Times New Roman" panose="02020603050405020304" pitchFamily="18" charset="0"/>
                        </a:rPr>
                        <a:t>　可能な限り詳細に記載してください。 </a:t>
                      </a:r>
                    </a:p>
                    <a:p>
                      <a:pPr algn="just">
                        <a:lnSpc>
                          <a:spcPts val="1200"/>
                        </a:lnSpc>
                        <a:spcAft>
                          <a:spcPts val="0"/>
                        </a:spcAft>
                      </a:pPr>
                      <a:endParaRPr lang="ja-JP" sz="10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34646152"/>
                  </a:ext>
                </a:extLst>
              </a:tr>
            </a:tbl>
          </a:graphicData>
        </a:graphic>
      </p:graphicFrame>
      <p:sp>
        <p:nvSpPr>
          <p:cNvPr id="4" name="正方形/長方形 3"/>
          <p:cNvSpPr/>
          <p:nvPr/>
        </p:nvSpPr>
        <p:spPr>
          <a:xfrm>
            <a:off x="6553854" y="6477079"/>
            <a:ext cx="3020969" cy="369332"/>
          </a:xfrm>
          <a:prstGeom prst="rect">
            <a:avLst/>
          </a:prstGeom>
        </p:spPr>
        <p:txBody>
          <a:bodyPr wrap="square">
            <a:spAutoFit/>
          </a:bodyPr>
          <a:lstStyle/>
          <a:p>
            <a:pPr lvl="0" defTabSz="914400" eaLnBrk="0" fontAlgn="base" hangingPunct="0">
              <a:spcBef>
                <a:spcPct val="0"/>
              </a:spcBef>
              <a:spcAft>
                <a:spcPct val="0"/>
              </a:spcAft>
            </a:pPr>
            <a:r>
              <a:rPr lang="ja-JP" altLang="ja-JP" sz="9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900" dirty="0">
                <a:latin typeface="Meiryo UI" panose="020B0604030504040204" pitchFamily="50" charset="-128"/>
                <a:ea typeface="Meiryo UI" panose="020B0604030504040204" pitchFamily="50" charset="-128"/>
                <a:cs typeface="Times New Roman" panose="02020603050405020304" pitchFamily="18" charset="0"/>
              </a:rPr>
              <a:t>先端的サービスの数に応じ、適宜ページを</a:t>
            </a:r>
            <a:r>
              <a:rPr lang="ja-JP" altLang="ja-JP" sz="900" dirty="0">
                <a:latin typeface="Meiryo UI" panose="020B0604030504040204" pitchFamily="50" charset="-128"/>
                <a:ea typeface="Meiryo UI" panose="020B0604030504040204" pitchFamily="50" charset="-128"/>
                <a:cs typeface="Times New Roman" panose="02020603050405020304" pitchFamily="18" charset="0"/>
              </a:rPr>
              <a:t>追加して</a:t>
            </a:r>
            <a:r>
              <a:rPr lang="ja-JP" altLang="en-US" sz="900" dirty="0">
                <a:latin typeface="Meiryo UI" panose="020B0604030504040204" pitchFamily="50" charset="-128"/>
                <a:ea typeface="Meiryo UI" panose="020B0604030504040204" pitchFamily="50" charset="-128"/>
                <a:cs typeface="Times New Roman" panose="02020603050405020304" pitchFamily="18" charset="0"/>
              </a:rPr>
              <a:t>くだ</a:t>
            </a:r>
            <a:r>
              <a:rPr lang="ja-JP" altLang="ja-JP" sz="900" dirty="0">
                <a:latin typeface="Meiryo UI" panose="020B0604030504040204" pitchFamily="50" charset="-128"/>
                <a:ea typeface="Meiryo UI" panose="020B0604030504040204" pitchFamily="50" charset="-128"/>
                <a:cs typeface="Times New Roman" panose="02020603050405020304" pitchFamily="18" charset="0"/>
              </a:rPr>
              <a:t>さい。</a:t>
            </a:r>
            <a:r>
              <a:rPr lang="ja-JP" altLang="en-US" sz="9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900" dirty="0">
              <a:latin typeface="Meiryo UI" panose="020B0604030504040204" pitchFamily="50" charset="-128"/>
              <a:ea typeface="Meiryo UI" panose="020B0604030504040204" pitchFamily="50" charset="-128"/>
              <a:cs typeface="Times New Roman" panose="02020603050405020304" pitchFamily="18" charset="0"/>
            </a:endParaRPr>
          </a:p>
          <a:p>
            <a:pPr lvl="0" defTabSz="914400" eaLnBrk="0" fontAlgn="base" hangingPunct="0">
              <a:spcBef>
                <a:spcPct val="0"/>
              </a:spcBef>
              <a:spcAft>
                <a:spcPct val="0"/>
              </a:spcAft>
            </a:pPr>
            <a:r>
              <a:rPr lang="ja-JP" altLang="en-US" sz="900" dirty="0">
                <a:latin typeface="Meiryo UI" panose="020B0604030504040204" pitchFamily="50" charset="-128"/>
                <a:ea typeface="Meiryo UI" panose="020B0604030504040204" pitchFamily="50" charset="-128"/>
                <a:cs typeface="Times New Roman" panose="02020603050405020304" pitchFamily="18" charset="0"/>
              </a:rPr>
              <a:t>　 また、必要に応じ、参考資料を添付してください。</a:t>
            </a:r>
            <a:endParaRPr lang="ja-JP" altLang="ja-JP" dirty="0">
              <a:latin typeface="Meiryo UI" panose="020B0604030504040204" pitchFamily="50" charset="-128"/>
              <a:ea typeface="Meiryo UI" panose="020B0604030504040204" pitchFamily="50" charset="-128"/>
            </a:endParaRPr>
          </a:p>
        </p:txBody>
      </p:sp>
      <p:sp>
        <p:nvSpPr>
          <p:cNvPr id="6"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3</a:t>
            </a:fld>
            <a:endParaRPr kumimoji="1" lang="ja-JP" altLang="en-US" dirty="0"/>
          </a:p>
        </p:txBody>
      </p:sp>
    </p:spTree>
    <p:extLst>
      <p:ext uri="{BB962C8B-B14F-4D97-AF65-F5344CB8AC3E}">
        <p14:creationId xmlns:p14="http://schemas.microsoft.com/office/powerpoint/2010/main" val="3863888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